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0" r:id="rId7"/>
    <p:sldId id="286" r:id="rId8"/>
    <p:sldId id="261" r:id="rId9"/>
    <p:sldId id="262" r:id="rId10"/>
    <p:sldId id="263" r:id="rId11"/>
    <p:sldId id="287" r:id="rId12"/>
    <p:sldId id="264" r:id="rId13"/>
    <p:sldId id="284" r:id="rId14"/>
    <p:sldId id="265" r:id="rId15"/>
    <p:sldId id="266" r:id="rId16"/>
    <p:sldId id="267" r:id="rId17"/>
    <p:sldId id="268" r:id="rId18"/>
    <p:sldId id="282" r:id="rId19"/>
    <p:sldId id="269" r:id="rId20"/>
    <p:sldId id="270" r:id="rId21"/>
    <p:sldId id="288" r:id="rId22"/>
    <p:sldId id="271" r:id="rId23"/>
    <p:sldId id="272" r:id="rId24"/>
    <p:sldId id="273" r:id="rId25"/>
    <p:sldId id="289" r:id="rId26"/>
    <p:sldId id="274" r:id="rId27"/>
    <p:sldId id="275" r:id="rId28"/>
    <p:sldId id="276" r:id="rId29"/>
    <p:sldId id="277" r:id="rId30"/>
    <p:sldId id="290" r:id="rId31"/>
    <p:sldId id="278" r:id="rId32"/>
    <p:sldId id="279" r:id="rId33"/>
    <p:sldId id="280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DFA"/>
    <a:srgbClr val="003264"/>
    <a:srgbClr val="008A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Two people looking at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C6EC3CE1-A13C-484B-A164-99014795FF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1CE843F-7208-4271-AF0D-F14FCB055EA8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C0A0-4690-414D-9EED-B7656DC7B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CFC565-BA2E-47DD-B818-046961A53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2C0B2-B19D-46FA-A432-4AA9EB6B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4B3C3-3424-4E89-987D-5C809252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148D9-FA2E-48FC-99EA-AF46C2DC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007586F6-8231-42F0-B54A-FBA3F387F2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074317"/>
            <a:ext cx="2253673" cy="8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06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C900-110E-4070-8A19-163F3F89F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5FB68A-996F-468C-A51B-48E667517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B00D59-79FD-4C74-9BAD-2A925A6A7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9C4766-BE23-42DA-943A-B79AE2BE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7A9B1-7E6F-4093-96E8-1D0270CA1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9C86E-F741-4B6C-BE15-C60CEB20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B2FFAFD2-58A5-4FF9-8D2E-5FAD474523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CDB4F3-C0B7-498E-A2F4-523B7DF78BDE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7F707D8-6284-452C-9E37-939A381288BC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BDF55B0D-49B3-4BAC-B5C6-256EBEBA45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293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3698-AD0E-4521-B81C-B8FBF5FA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18133-77C8-4C1F-9989-FF90164AE2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7F7C3-5FE7-44EC-BA60-5AD429150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1D941-E878-4F82-A03A-B41D4E12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BFF8A-7D4E-459D-AFB5-CB2AD51F8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0F71AF9A-0AA5-4570-B952-73E6FCCD2E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8E8380-249F-42AB-B23F-B4F0D174CD8F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79A610-5368-4AC1-8769-05860FFEA942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817142B6-C23B-4758-B84F-B076BED4A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48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16AAF-6EEF-415D-8F5A-A4E4585ED2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49F470-5C38-417F-BC1F-E159852AA0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88EB-C44E-4EDD-AF17-2E08505B6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D7D4E-C118-490E-BB73-432F98BA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1339F-7A9D-4223-8CB7-11976220C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432B4A02-A8A1-40F6-895E-3AF8EF8866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BC0A98E-03B3-456F-AAF7-51C43ECF1775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DA455AD-1D11-4421-AC8B-68D6DA36F448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C525E9C3-4500-4503-A71F-8BB36FC710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600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6365-69CD-4B0C-B9E8-C2BDB9D15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54EBC-9B7A-4C02-813C-A77997E7F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93C38-755D-45E1-8B1B-E6FCD458C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D731B-38EC-4502-9DCB-8C9FB01C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481CF-59D5-4436-9E98-2287EBFB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B4E49A10-F3C0-41C5-AC48-9CD60EDF11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1B79EFA-68F3-4E40-BD1F-13901BADDAC3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3F9C11-2C04-4C5F-A80A-0BA926742CF7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BE4C33ED-467D-4FC3-AA9E-81F3451146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85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3DA1C-638B-4BEE-B25C-A3CDECC94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325367"/>
            <a:ext cx="10515600" cy="1714911"/>
          </a:xfrm>
        </p:spPr>
        <p:txBody>
          <a:bodyPr anchor="b"/>
          <a:lstStyle>
            <a:lvl1pPr algn="ctr">
              <a:defRPr sz="60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C1803-9646-403E-9FAF-BA4A5B36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B2382-36FA-4BE3-BD4C-2073B4AF4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5B36F-6FAB-4A89-AF44-28B12526C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1E116057-86A3-4966-A426-B9F91C052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867B7D5F-45D4-4FE4-9D20-80102DB608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6074317"/>
            <a:ext cx="2253673" cy="8297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B852B4F-2829-4833-9A66-3DCC2A325D9D}"/>
              </a:ext>
            </a:extLst>
          </p:cNvPr>
          <p:cNvSpPr/>
          <p:nvPr userDrawn="1"/>
        </p:nvSpPr>
        <p:spPr>
          <a:xfrm>
            <a:off x="0" y="2768116"/>
            <a:ext cx="12183010" cy="504856"/>
          </a:xfrm>
          <a:prstGeom prst="rect">
            <a:avLst/>
          </a:prstGeom>
          <a:solidFill>
            <a:srgbClr val="0032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5CFF4-4CE3-4470-BD98-5F3008582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5205" y="2835175"/>
            <a:ext cx="10515600" cy="42994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23CB1CB-F9CC-4425-A5E8-E2007E262B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72971"/>
            <a:ext cx="12192000" cy="35850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C3F970-C6C7-4C72-8050-4CEA0C4E9CEC}"/>
              </a:ext>
            </a:extLst>
          </p:cNvPr>
          <p:cNvSpPr/>
          <p:nvPr userDrawn="1"/>
        </p:nvSpPr>
        <p:spPr>
          <a:xfrm>
            <a:off x="0" y="3272971"/>
            <a:ext cx="12192000" cy="3585029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4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6F685-F644-4EA3-BBDE-32A2190D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4C6C-59B5-4624-ACE7-CE8F7BC03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D40D8B-5159-4BC0-81B2-B3C437345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5D053-8163-40B0-9CE8-B3184DCB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F773E-2200-4F8E-878F-E10EB203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8FA8C-1229-4A4B-A625-8A89F063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6AB6BF0E-29BB-43F8-95D9-DFD5B54CA1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2255D31-15B3-4961-921A-8D5AC7715D10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222B1EF-E27E-4951-A43C-F7381F563D52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14C3B5C7-7690-4CDE-A60B-A6D08934C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424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3F8A-784C-4D0D-BECA-FA9C61ED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0A95-7349-448E-94EE-4721F19B7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8A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04889B-9990-4301-B4E3-D77096B68E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57E692-6247-4644-8D9F-19947DEB5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463CDE-D4A1-463C-84F3-83C12872EC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3BF95B-83BD-46E6-885F-95A8BE4B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E35E76-7B22-46E0-BF89-175EF301C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F2180-B486-4498-A14B-653E20467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0385F6-E167-4C5C-9ED9-168F5DC556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2906391-9C2F-444B-A8F9-558FFF452C7A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8FA40F-91C2-49F2-BCCE-87F26B78D916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1FE12F2-3BDD-4E94-8BE1-30FFDC5CAB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07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 with medium confidence">
            <a:extLst>
              <a:ext uri="{FF2B5EF4-FFF2-40B4-BE49-F238E27FC236}">
                <a16:creationId xmlns:a16="http://schemas.microsoft.com/office/drawing/2014/main" id="{3EF5995F-097A-4AD4-AD72-E10BFBDD2C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D69506-4AF3-4E48-B783-DC2D9C429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7CEBBC-18D6-4DAC-9597-C80050D8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AE8E40-62C3-4F7D-895A-0DD18800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5DF3D-4A47-4CE5-BCAB-F09C3424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AFF404-7532-4BAA-AA50-F98C2AA004F4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9A3A0C-B22E-4B7A-AADB-5E2138C87E71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157AA5F8-C5F4-466E-BBF4-98A5190F4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8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1DCF0-4665-401D-9953-B68BA71F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8A6A5-8A32-407E-8F7D-AC2B3138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CA-C0D4-404A-AFC0-2DBD77C9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F2515374-6A08-41B9-950D-921DF7F71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978B35B-9D77-4633-B68C-69C3D3775A2B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3C078-50AF-46E1-9DFE-6C4B6DFB3566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4F36811-2B03-4963-B705-EF2B50A118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518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C1DCF0-4665-401D-9953-B68BA71F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8A6A5-8A32-407E-8F7D-AC2B3138D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734CA-C0D4-404A-AFC0-2DBD77C91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178F657-BE8A-4892-9A77-B79E117047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589528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B91CA08-1D36-4CBD-B161-48D19B405CD9}"/>
              </a:ext>
            </a:extLst>
          </p:cNvPr>
          <p:cNvSpPr/>
          <p:nvPr userDrawn="1"/>
        </p:nvSpPr>
        <p:spPr>
          <a:xfrm rot="16200000">
            <a:off x="2089532" y="3365594"/>
            <a:ext cx="6851176" cy="133636"/>
          </a:xfrm>
          <a:prstGeom prst="rect">
            <a:avLst/>
          </a:prstGeom>
          <a:solidFill>
            <a:srgbClr val="0032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A90FAF-5DE2-4B25-818B-A93079359A97}"/>
              </a:ext>
            </a:extLst>
          </p:cNvPr>
          <p:cNvSpPr/>
          <p:nvPr userDrawn="1"/>
        </p:nvSpPr>
        <p:spPr>
          <a:xfrm>
            <a:off x="-2292" y="0"/>
            <a:ext cx="5450590" cy="6869113"/>
          </a:xfrm>
          <a:prstGeom prst="rect">
            <a:avLst/>
          </a:prstGeom>
          <a:solidFill>
            <a:srgbClr val="000000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BFB5B851-4472-48A1-AB2A-3C9963F6F3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54" y="6185697"/>
            <a:ext cx="1914525" cy="70642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D9A3809-481B-4D27-B112-1B5CD934B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155" y="208952"/>
            <a:ext cx="5778295" cy="841249"/>
          </a:xfrm>
        </p:spPr>
        <p:txBody>
          <a:bodyPr anchor="b"/>
          <a:lstStyle>
            <a:lvl1pPr algn="ctr">
              <a:defRPr sz="3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08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FC49C-F557-4449-9F7A-1A65D2A0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2988-A36E-4223-8F58-1F1549BD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latin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1D1B5-20B6-43AF-B799-F299A2089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84434-A362-43A2-9F4D-A64D82A25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955BC-C5E7-4C88-B17D-32B1B6DF1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A4D0-B774-4614-B51F-75F54EF5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8B27C56D-861C-447F-B566-1F30F0931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7" y="0"/>
            <a:ext cx="3510403" cy="276811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7FF2F2F-43BC-43C2-BA20-90E764BA9B8E}"/>
              </a:ext>
            </a:extLst>
          </p:cNvPr>
          <p:cNvGrpSpPr/>
          <p:nvPr userDrawn="1"/>
        </p:nvGrpSpPr>
        <p:grpSpPr>
          <a:xfrm>
            <a:off x="0" y="6176963"/>
            <a:ext cx="12235873" cy="829721"/>
            <a:chOff x="0" y="6176963"/>
            <a:chExt cx="12235873" cy="82972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8259AF-9281-480B-8ADA-CDC7BCD31AB3}"/>
                </a:ext>
              </a:extLst>
            </p:cNvPr>
            <p:cNvSpPr/>
            <p:nvPr userDrawn="1"/>
          </p:nvSpPr>
          <p:spPr>
            <a:xfrm>
              <a:off x="0" y="6356350"/>
              <a:ext cx="12192000" cy="501650"/>
            </a:xfrm>
            <a:prstGeom prst="rect">
              <a:avLst/>
            </a:prstGeom>
            <a:solidFill>
              <a:srgbClr val="00326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27EB049A-90F9-4354-847A-EAF6E75AE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6176963"/>
              <a:ext cx="2253673" cy="829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86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7FE27A-BFA1-40C5-8C20-1145138E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9C5CE-F9C1-4D26-804E-6B567A8DD0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FB24-4D55-4B88-AAEE-B20677814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A0E8-A0A1-4791-B5A0-6BD11A70F797}" type="datetimeFigureOut">
              <a:rPr lang="en-US" smtClean="0"/>
              <a:t>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592FA-792C-4005-AF97-AAECFE97BE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3392B-8A4D-4296-864E-5E367A9BFA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10770-3384-4327-BB23-8694B0434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2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5927-5D98-4ABA-BC35-36E0120BC7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806" y="2408916"/>
            <a:ext cx="10260387" cy="2040167"/>
          </a:xfrm>
        </p:spPr>
        <p:txBody>
          <a:bodyPr>
            <a:normAutofit/>
          </a:bodyPr>
          <a:lstStyle/>
          <a:p>
            <a:r>
              <a:rPr lang="en-US" noProof="0" dirty="0"/>
              <a:t>Module 04 – Configure &amp; Manage Virtual Networking</a:t>
            </a:r>
          </a:p>
        </p:txBody>
      </p:sp>
    </p:spTree>
    <p:extLst>
      <p:ext uri="{BB962C8B-B14F-4D97-AF65-F5344CB8AC3E}">
        <p14:creationId xmlns:p14="http://schemas.microsoft.com/office/powerpoint/2010/main" val="3835597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C2C2E-3728-4FBB-8DB3-4D4F657D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544" y="218560"/>
            <a:ext cx="5778295" cy="876744"/>
          </a:xfrm>
        </p:spPr>
        <p:txBody>
          <a:bodyPr>
            <a:normAutofit/>
          </a:bodyPr>
          <a:lstStyle/>
          <a:p>
            <a:pPr algn="ctr"/>
            <a:r>
              <a:rPr lang="en-US" sz="4400" noProof="0" dirty="0"/>
              <a:t>DNS Zones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F8C4-3304-4778-877B-DE0D7BA2D5E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21960" y="1462036"/>
            <a:ext cx="6032973" cy="23717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noProof="0" dirty="0">
                <a:latin typeface="Segoe UI" panose="020B0502040204020203" pitchFamily="34" charset="0"/>
                <a:cs typeface="Segoe UI" panose="020B0502040204020203" pitchFamily="34" charset="0"/>
              </a:rPr>
              <a:t>Host records for a domain.</a:t>
            </a:r>
          </a:p>
          <a:p>
            <a:pPr>
              <a:lnSpc>
                <a:spcPct val="120000"/>
              </a:lnSpc>
            </a:pPr>
            <a:r>
              <a:rPr lang="en-US" sz="2000" noProof="0" dirty="0">
                <a:latin typeface="Segoe UI" panose="020B0502040204020203" pitchFamily="34" charset="0"/>
                <a:cs typeface="Segoe UI" panose="020B0502040204020203" pitchFamily="34" charset="0"/>
              </a:rPr>
              <a:t>Multiple record types supported:</a:t>
            </a:r>
          </a:p>
          <a:p>
            <a:pPr lvl="1">
              <a:lnSpc>
                <a:spcPct val="120000"/>
              </a:lnSpc>
              <a:spcBef>
                <a:spcPts val="1000"/>
              </a:spcBef>
            </a:pPr>
            <a:r>
              <a:rPr lang="en-US" sz="2000" noProof="0" dirty="0">
                <a:latin typeface="Segoe UI" panose="020B0502040204020203" pitchFamily="34" charset="0"/>
                <a:cs typeface="Segoe UI" panose="020B0502040204020203" pitchFamily="34" charset="0"/>
              </a:rPr>
              <a:t>A, AAAA, MX, NS, SRV, SOA, CNAME, TXT, etc.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 can use Domain delegation to Azure.</a:t>
            </a:r>
          </a:p>
          <a:p>
            <a:endParaRPr lang="en-US" sz="2000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1" indent="0">
              <a:buNone/>
            </a:pPr>
            <a:endParaRPr lang="en-US" sz="2000" noProof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8625E-E9BC-443A-809E-17205165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544" y="4000376"/>
            <a:ext cx="6032973" cy="19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0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C809-8ED9-40C3-8E4F-BE15418C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325367"/>
            <a:ext cx="10515600" cy="1906105"/>
          </a:xfrm>
        </p:spPr>
        <p:txBody>
          <a:bodyPr>
            <a:normAutofit/>
          </a:bodyPr>
          <a:lstStyle/>
          <a:p>
            <a:r>
              <a:rPr lang="en-US" dirty="0"/>
              <a:t>Lesson 3 – Secure Access to Virtual Networks</a:t>
            </a:r>
          </a:p>
        </p:txBody>
      </p:sp>
    </p:spTree>
    <p:extLst>
      <p:ext uri="{BB962C8B-B14F-4D97-AF65-F5344CB8AC3E}">
        <p14:creationId xmlns:p14="http://schemas.microsoft.com/office/powerpoint/2010/main" val="3581506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EC05-F3BB-4FFC-BECF-30193CD8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Secure Access to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EF23-C6DE-4BAD-B4F5-3BB5A654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30" y="1758513"/>
            <a:ext cx="3262920" cy="454535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noProof="0" dirty="0"/>
              <a:t>To protect remote access to VMs, users can use Azure Bastion which is a special Subnet in a </a:t>
            </a:r>
            <a:r>
              <a:rPr lang="en-US" sz="1800" noProof="0" dirty="0" err="1"/>
              <a:t>VNet</a:t>
            </a:r>
            <a:r>
              <a:rPr lang="en-US" sz="1800" noProof="0" dirty="0"/>
              <a:t> that </a:t>
            </a:r>
            <a:r>
              <a:rPr lang="en-US" sz="1800" noProof="0" dirty="0" err="1"/>
              <a:t>usesa</a:t>
            </a:r>
            <a:r>
              <a:rPr lang="en-US" sz="1800" noProof="0" dirty="0"/>
              <a:t>  private IP address only to connect with RDP or SSH to VMS</a:t>
            </a:r>
            <a:r>
              <a:rPr lang="en-US" sz="1800" dirty="0"/>
              <a:t> (there is </a:t>
            </a:r>
            <a:r>
              <a:rPr lang="en-US" sz="1800" noProof="0" dirty="0"/>
              <a:t>no need to expose a public IP for remote administration).</a:t>
            </a:r>
          </a:p>
          <a:p>
            <a:pPr>
              <a:lnSpc>
                <a:spcPct val="100000"/>
              </a:lnSpc>
            </a:pPr>
            <a:r>
              <a:rPr lang="en-US" sz="1800" noProof="0" dirty="0"/>
              <a:t>With the Network Security Group and the Application Security Group, </a:t>
            </a:r>
            <a:r>
              <a:rPr lang="en-US" sz="1800" dirty="0"/>
              <a:t>users</a:t>
            </a:r>
            <a:r>
              <a:rPr lang="en-US" sz="1800" noProof="0" dirty="0"/>
              <a:t> can specify the type of traffic to allow or deny to </a:t>
            </a:r>
            <a:r>
              <a:rPr lang="en-US" sz="1800" dirty="0" err="1"/>
              <a:t>thei</a:t>
            </a:r>
            <a:r>
              <a:rPr lang="en-US" sz="1800" noProof="0" dirty="0"/>
              <a:t>r Virtual Network and the resources connected to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D6952-F507-4790-911E-899C78F5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20" y="1972081"/>
            <a:ext cx="7705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7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5EC05-F3BB-4FFC-BECF-30193CD86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Secure Access to Virtual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EF23-C6DE-4BAD-B4F5-3BB5A654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63" y="1690688"/>
            <a:ext cx="3262920" cy="454535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800" noProof="0" dirty="0"/>
              <a:t>An Azure Firewall is a Firewall as a Service that is Highly Available, Scalable, and uses a static IP address.</a:t>
            </a:r>
          </a:p>
          <a:p>
            <a:pPr>
              <a:lnSpc>
                <a:spcPct val="100000"/>
              </a:lnSpc>
            </a:pPr>
            <a:r>
              <a:rPr lang="en-US" sz="1800" noProof="0" dirty="0"/>
              <a:t>Users can use it to manage the inbound/outbound traffic to </a:t>
            </a:r>
            <a:r>
              <a:rPr lang="en-US" sz="1800" dirty="0" err="1"/>
              <a:t>thei</a:t>
            </a:r>
            <a:r>
              <a:rPr lang="en-US" sz="1800" noProof="0" dirty="0"/>
              <a:t>r resources including hybrid environments.</a:t>
            </a:r>
          </a:p>
          <a:p>
            <a:pPr>
              <a:lnSpc>
                <a:spcPct val="100000"/>
              </a:lnSpc>
            </a:pPr>
            <a:r>
              <a:rPr lang="en-US" sz="1800" noProof="0" dirty="0"/>
              <a:t>Distributed Denial of Services provides attack mitigation that tries to overflow </a:t>
            </a:r>
            <a:r>
              <a:rPr lang="en-US" sz="1800" dirty="0"/>
              <a:t>use</a:t>
            </a:r>
            <a:r>
              <a:rPr lang="en-US" sz="1800" noProof="0" dirty="0"/>
              <a:t>r services with traffic </a:t>
            </a:r>
            <a:r>
              <a:rPr lang="en-US" sz="1800" dirty="0"/>
              <a:t>(with the purpose</a:t>
            </a:r>
            <a:r>
              <a:rPr lang="en-US" sz="1800" noProof="0" dirty="0"/>
              <a:t> making </a:t>
            </a:r>
            <a:r>
              <a:rPr lang="en-US" sz="1800" dirty="0" err="1"/>
              <a:t>thei</a:t>
            </a:r>
            <a:r>
              <a:rPr lang="en-US" sz="1800" noProof="0" dirty="0"/>
              <a:t>r service unavailable to real traffic).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D6952-F507-4790-911E-899C78F57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20" y="1972081"/>
            <a:ext cx="770572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21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2857-3789-4B8B-BF43-425145E0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Network Security Rules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403FB7-5F2C-445A-A09A-8C6AE5DB3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9605"/>
            <a:ext cx="10776626" cy="2498114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1600" noProof="0" dirty="0"/>
              <a:t>Network security rules in Azure can be configured through a Network Security Group, which is a resource to filter traffic inbound/outbound.</a:t>
            </a:r>
          </a:p>
          <a:p>
            <a:pPr>
              <a:lnSpc>
                <a:spcPct val="120000"/>
              </a:lnSpc>
            </a:pPr>
            <a:r>
              <a:rPr lang="en-US" sz="1600" dirty="0"/>
              <a:t>Users</a:t>
            </a:r>
            <a:r>
              <a:rPr lang="en-US" sz="1600" noProof="0" dirty="0"/>
              <a:t> will configure priority, ports and ranges, protocol to filter, source/destination, and an action.</a:t>
            </a:r>
          </a:p>
          <a:p>
            <a:pPr>
              <a:lnSpc>
                <a:spcPct val="120000"/>
              </a:lnSpc>
            </a:pPr>
            <a:r>
              <a:rPr lang="en-US" sz="1600" noProof="0" dirty="0"/>
              <a:t>Default rules will be created and cannot be deleted or deactivated; however, </a:t>
            </a:r>
            <a:r>
              <a:rPr lang="en-US" sz="1600" dirty="0"/>
              <a:t>users</a:t>
            </a:r>
            <a:r>
              <a:rPr lang="en-US" sz="1600" noProof="0" dirty="0"/>
              <a:t> can override the default rules by configuring custom rules with a different priority than the default ones.</a:t>
            </a:r>
          </a:p>
          <a:p>
            <a:pPr>
              <a:lnSpc>
                <a:spcPct val="120000"/>
              </a:lnSpc>
            </a:pPr>
            <a:r>
              <a:rPr lang="en-US" sz="1600" noProof="0" dirty="0"/>
              <a:t>The smaller the number for priority, it will override the rules with a higher number.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20CBB-5101-4822-9B60-6B4C74A40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302" y="3643755"/>
            <a:ext cx="6835395" cy="259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8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70FA-0F06-4B6B-9F2E-DA447D6C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Create NSG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B3BD7-8857-4349-BC7C-3CC1F6B08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638" y="2255093"/>
            <a:ext cx="5109519" cy="302519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noProof="0" dirty="0"/>
              <a:t>A network security is an Azure resource (no Azure cost); however, an active subscription is required.</a:t>
            </a:r>
          </a:p>
          <a:p>
            <a:pPr>
              <a:lnSpc>
                <a:spcPct val="100000"/>
              </a:lnSpc>
            </a:pPr>
            <a:r>
              <a:rPr lang="en-US" sz="2400" noProof="0" dirty="0"/>
              <a:t>NSGs need to be created in the same region as the Subnet or NIC to assign.</a:t>
            </a:r>
          </a:p>
          <a:p>
            <a:pPr>
              <a:lnSpc>
                <a:spcPct val="100000"/>
              </a:lnSpc>
            </a:pPr>
            <a:r>
              <a:rPr lang="en-US" sz="2400" noProof="0" dirty="0"/>
              <a:t>This can work in combination with Azure Firewall or 3</a:t>
            </a:r>
            <a:r>
              <a:rPr lang="en-US" sz="2400" baseline="30000" noProof="0" dirty="0"/>
              <a:t>rd</a:t>
            </a:r>
            <a:r>
              <a:rPr lang="en-US" sz="2400" noProof="0" dirty="0"/>
              <a:t> party NGFWs.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8EA085-595F-4FB4-97EF-3EED1716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943" y="2255093"/>
            <a:ext cx="5986197" cy="302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70EC-6CE0-4881-9B9F-30D756D8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Associate NSG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620E1-774E-4DF7-B2B5-FCC1DEEA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953" y="2528117"/>
            <a:ext cx="3895031" cy="2248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86993C-8422-4D17-A643-B9528BDE524D}"/>
              </a:ext>
            </a:extLst>
          </p:cNvPr>
          <p:cNvSpPr txBox="1"/>
          <p:nvPr/>
        </p:nvSpPr>
        <p:spPr>
          <a:xfrm>
            <a:off x="418749" y="2177250"/>
            <a:ext cx="6777252" cy="35188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Network Security Group can be associated to Network Interface Cards or a Subnet in a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single resource that uses both, like a VM, can have multiple NSGs. Be cautious with the association.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 need to evaluate the effective rules by identifying how many NSGs there are and where the association is blocking or allowing traffic.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 can use Network Watcher&gt; NSG Flow logs to evaluate it or generate the Topology for that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739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5631-49CC-43A9-BDFC-F4528245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Evaluate NSG Rules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A2AACD99-D44C-4200-BD61-083A9E3348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431006"/>
              </p:ext>
            </p:extLst>
          </p:nvPr>
        </p:nvGraphicFramePr>
        <p:xfrm>
          <a:off x="838200" y="4649107"/>
          <a:ext cx="10515596" cy="13335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123132">
                  <a:extLst>
                    <a:ext uri="{9D8B030D-6E8A-4147-A177-3AD203B41FA5}">
                      <a16:colId xmlns:a16="http://schemas.microsoft.com/office/drawing/2014/main" val="71095244"/>
                    </a:ext>
                  </a:extLst>
                </a:gridCol>
                <a:gridCol w="2229748">
                  <a:extLst>
                    <a:ext uri="{9D8B030D-6E8A-4147-A177-3AD203B41FA5}">
                      <a16:colId xmlns:a16="http://schemas.microsoft.com/office/drawing/2014/main" val="386741451"/>
                    </a:ext>
                  </a:extLst>
                </a:gridCol>
                <a:gridCol w="1233242">
                  <a:extLst>
                    <a:ext uri="{9D8B030D-6E8A-4147-A177-3AD203B41FA5}">
                      <a16:colId xmlns:a16="http://schemas.microsoft.com/office/drawing/2014/main" val="966763805"/>
                    </a:ext>
                  </a:extLst>
                </a:gridCol>
                <a:gridCol w="1057065">
                  <a:extLst>
                    <a:ext uri="{9D8B030D-6E8A-4147-A177-3AD203B41FA5}">
                      <a16:colId xmlns:a16="http://schemas.microsoft.com/office/drawing/2014/main" val="137351674"/>
                    </a:ext>
                  </a:extLst>
                </a:gridCol>
                <a:gridCol w="2097613">
                  <a:extLst>
                    <a:ext uri="{9D8B030D-6E8A-4147-A177-3AD203B41FA5}">
                      <a16:colId xmlns:a16="http://schemas.microsoft.com/office/drawing/2014/main" val="273989989"/>
                    </a:ext>
                  </a:extLst>
                </a:gridCol>
                <a:gridCol w="1717731">
                  <a:extLst>
                    <a:ext uri="{9D8B030D-6E8A-4147-A177-3AD203B41FA5}">
                      <a16:colId xmlns:a16="http://schemas.microsoft.com/office/drawing/2014/main" val="1455468271"/>
                    </a:ext>
                  </a:extLst>
                </a:gridCol>
                <a:gridCol w="1057065">
                  <a:extLst>
                    <a:ext uri="{9D8B030D-6E8A-4147-A177-3AD203B41FA5}">
                      <a16:colId xmlns:a16="http://schemas.microsoft.com/office/drawing/2014/main" val="2306477325"/>
                    </a:ext>
                  </a:extLst>
                </a:gridCol>
              </a:tblGrid>
              <a:tr h="190500">
                <a:tc gridSpan="7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Network Security Group Configuration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583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Priority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effectLst/>
                        </a:rPr>
                        <a:t>Protocol</a:t>
                      </a:r>
                      <a:endParaRPr lang="en-US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effectLst/>
                        </a:rPr>
                        <a:t>Port</a:t>
                      </a:r>
                      <a:endParaRPr lang="en-US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Source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Destination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Action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326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Web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TCP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80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Internet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WebASG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Allow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889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200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Data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TCP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WebASF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DataASG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Allow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33732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65000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 err="1">
                          <a:effectLst/>
                        </a:rPr>
                        <a:t>AllowVNetInBound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VirtualNetwork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VirtualNetwork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Allow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9674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65001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 err="1">
                          <a:effectLst/>
                        </a:rPr>
                        <a:t>AllowAzureLBBound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AzureLoadBalancer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Allow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47790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65500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DenyAllInBound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Any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Deny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729289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D05E62B-52D4-4EAA-809E-BADDC8AF96B7}"/>
              </a:ext>
            </a:extLst>
          </p:cNvPr>
          <p:cNvSpPr txBox="1"/>
          <p:nvPr/>
        </p:nvSpPr>
        <p:spPr>
          <a:xfrm>
            <a:off x="891210" y="1690688"/>
            <a:ext cx="10409579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When users configure an NSG, they can see a table with the information required by the rules. Users will find an Inbound and an Outbound section.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rules require configuration of a Priority, Rule Name, Protocol Type, Port Number, Source and Destination Ips, and an Action (allow or deny).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smaller number, the higher the priority.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set of default rules for Inbound and Outbound are configured in any NSG, the custom rules and its priority will define the effective rules.</a:t>
            </a:r>
          </a:p>
        </p:txBody>
      </p:sp>
    </p:spTree>
    <p:extLst>
      <p:ext uri="{BB962C8B-B14F-4D97-AF65-F5344CB8AC3E}">
        <p14:creationId xmlns:p14="http://schemas.microsoft.com/office/powerpoint/2010/main" val="104147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7226-C758-4FD9-9F2B-9F446AA8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Application Security Groups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F9E6D-B01A-46BA-AF1E-DC1FC172F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5998" y="3071240"/>
            <a:ext cx="5768609" cy="2936023"/>
          </a:xfrm>
        </p:spPr>
      </p:pic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2BC99657-BABA-4DB7-B1C6-984F11570C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6677302"/>
              </p:ext>
            </p:extLst>
          </p:nvPr>
        </p:nvGraphicFramePr>
        <p:xfrm>
          <a:off x="6730344" y="1948789"/>
          <a:ext cx="4499919" cy="762000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480621">
                  <a:extLst>
                    <a:ext uri="{9D8B030D-6E8A-4147-A177-3AD203B41FA5}">
                      <a16:colId xmlns:a16="http://schemas.microsoft.com/office/drawing/2014/main" val="71095244"/>
                    </a:ext>
                  </a:extLst>
                </a:gridCol>
                <a:gridCol w="954171">
                  <a:extLst>
                    <a:ext uri="{9D8B030D-6E8A-4147-A177-3AD203B41FA5}">
                      <a16:colId xmlns:a16="http://schemas.microsoft.com/office/drawing/2014/main" val="386741451"/>
                    </a:ext>
                  </a:extLst>
                </a:gridCol>
                <a:gridCol w="527740">
                  <a:extLst>
                    <a:ext uri="{9D8B030D-6E8A-4147-A177-3AD203B41FA5}">
                      <a16:colId xmlns:a16="http://schemas.microsoft.com/office/drawing/2014/main" val="966763805"/>
                    </a:ext>
                  </a:extLst>
                </a:gridCol>
                <a:gridCol w="452347">
                  <a:extLst>
                    <a:ext uri="{9D8B030D-6E8A-4147-A177-3AD203B41FA5}">
                      <a16:colId xmlns:a16="http://schemas.microsoft.com/office/drawing/2014/main" val="137351674"/>
                    </a:ext>
                  </a:extLst>
                </a:gridCol>
                <a:gridCol w="897627">
                  <a:extLst>
                    <a:ext uri="{9D8B030D-6E8A-4147-A177-3AD203B41FA5}">
                      <a16:colId xmlns:a16="http://schemas.microsoft.com/office/drawing/2014/main" val="273989989"/>
                    </a:ext>
                  </a:extLst>
                </a:gridCol>
                <a:gridCol w="735066">
                  <a:extLst>
                    <a:ext uri="{9D8B030D-6E8A-4147-A177-3AD203B41FA5}">
                      <a16:colId xmlns:a16="http://schemas.microsoft.com/office/drawing/2014/main" val="1455468271"/>
                    </a:ext>
                  </a:extLst>
                </a:gridCol>
                <a:gridCol w="452347">
                  <a:extLst>
                    <a:ext uri="{9D8B030D-6E8A-4147-A177-3AD203B41FA5}">
                      <a16:colId xmlns:a16="http://schemas.microsoft.com/office/drawing/2014/main" val="2306477325"/>
                    </a:ext>
                  </a:extLst>
                </a:gridCol>
              </a:tblGrid>
              <a:tr h="190500">
                <a:tc gridSpan="7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Network Security Group Configuration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5836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Priority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Name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effectLst/>
                        </a:rPr>
                        <a:t>Protocol</a:t>
                      </a:r>
                      <a:endParaRPr lang="en-US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>
                          <a:effectLst/>
                        </a:rPr>
                        <a:t>Port</a:t>
                      </a:r>
                      <a:endParaRPr lang="en-US" sz="18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Source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Destination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u="none" strike="noStrike" dirty="0">
                          <a:effectLst/>
                        </a:rPr>
                        <a:t>Action</a:t>
                      </a:r>
                      <a:endParaRPr lang="en-US" sz="18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73261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100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Web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TCP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80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Internet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WebASG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Allow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8889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200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Data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TCP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1443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WebASF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>
                          <a:effectLst/>
                        </a:rPr>
                        <a:t>DataASG</a:t>
                      </a:r>
                      <a:endParaRPr lang="en-US" sz="1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none" strike="noStrike" dirty="0">
                          <a:effectLst/>
                        </a:rPr>
                        <a:t>Allow</a:t>
                      </a:r>
                      <a:endParaRPr lang="en-US" sz="1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337320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0E8825-4D2D-4FED-AF53-822221191F47}"/>
              </a:ext>
            </a:extLst>
          </p:cNvPr>
          <p:cNvSpPr txBox="1"/>
          <p:nvPr/>
        </p:nvSpPr>
        <p:spPr>
          <a:xfrm>
            <a:off x="485862" y="2168861"/>
            <a:ext cx="5257800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 Application Security Group (ASG) is an extension to an NSG.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 NSG uses Source and Destination and accepts individual IP addresses or IP ranges or Service tags that represents other Azure services.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 ASG is a group of contiguous or disparate IP addresses that users can register.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Then in the Source/Destination users can specify the previously created ASGs for the purpose of simplifying the NSG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950085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1AED-4F7F-486E-957F-480849C37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Firewall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DE7014-5303-4E23-B455-EBB4F98FF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4660" y="1593527"/>
            <a:ext cx="654734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B40394-8BDD-43BA-9D13-D80EF7254C67}"/>
              </a:ext>
            </a:extLst>
          </p:cNvPr>
          <p:cNvSpPr txBox="1"/>
          <p:nvPr/>
        </p:nvSpPr>
        <p:spPr>
          <a:xfrm>
            <a:off x="586530" y="1548075"/>
            <a:ext cx="4806460" cy="44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Firewall as a Service Resource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 infrastructure or OS to manage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Comes with an SLA for HA up to 99.99%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can scale dynamically based on resource demand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Stateful Firewall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Support Network Rules and FQDNs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URL filtering support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can use one Firewall to centralize all traffic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It is recommended that users create more than one for distributed deployments.</a:t>
            </a:r>
          </a:p>
        </p:txBody>
      </p:sp>
    </p:spTree>
    <p:extLst>
      <p:ext uri="{BB962C8B-B14F-4D97-AF65-F5344CB8AC3E}">
        <p14:creationId xmlns:p14="http://schemas.microsoft.com/office/powerpoint/2010/main" val="294628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2A20-6EDD-4082-9807-DD39CA0B8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216310"/>
            <a:ext cx="10515600" cy="1973216"/>
          </a:xfrm>
        </p:spPr>
        <p:txBody>
          <a:bodyPr>
            <a:normAutofit/>
          </a:bodyPr>
          <a:lstStyle/>
          <a:p>
            <a:r>
              <a:rPr lang="en-US" dirty="0"/>
              <a:t>Lesson 1 – Implement &amp; Manage Virtual Networking</a:t>
            </a:r>
          </a:p>
        </p:txBody>
      </p:sp>
    </p:spTree>
    <p:extLst>
      <p:ext uri="{BB962C8B-B14F-4D97-AF65-F5344CB8AC3E}">
        <p14:creationId xmlns:p14="http://schemas.microsoft.com/office/powerpoint/2010/main" val="1577920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9D3A-04FB-4A98-AAD7-8F0FC6C8F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Bastion Service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C7967C-E867-4B0B-B74A-9D76AB0F8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970" y="2419131"/>
            <a:ext cx="6305550" cy="30670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F4E0D-5EBD-41E5-99A3-843A7D107899}"/>
              </a:ext>
            </a:extLst>
          </p:cNvPr>
          <p:cNvSpPr txBox="1"/>
          <p:nvPr/>
        </p:nvSpPr>
        <p:spPr>
          <a:xfrm>
            <a:off x="655892" y="1690688"/>
            <a:ext cx="4572000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Azure Bastion creates a secure Subnet in the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that users want to connect remotely to Linux or Windows computers without the need to expose Azure VMs to the public.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By using a supported browser, users can request remote access to a VM within the same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through using private IP addresses.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 can operate the computer remotely without using an RDP or SSH client.</a:t>
            </a:r>
          </a:p>
        </p:txBody>
      </p:sp>
    </p:spTree>
    <p:extLst>
      <p:ext uri="{BB962C8B-B14F-4D97-AF65-F5344CB8AC3E}">
        <p14:creationId xmlns:p14="http://schemas.microsoft.com/office/powerpoint/2010/main" val="3101081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F997-7EDA-4CA5-8BB9-DFDEF999B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325367"/>
            <a:ext cx="10515600" cy="1956111"/>
          </a:xfrm>
        </p:spPr>
        <p:txBody>
          <a:bodyPr>
            <a:normAutofit/>
          </a:bodyPr>
          <a:lstStyle/>
          <a:p>
            <a:r>
              <a:rPr lang="en-US" dirty="0"/>
              <a:t>Lesson 4 – Configure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782374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8CA7-DCF1-4BD3-9B09-C75C2621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Configure Load Balancing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547A2-5074-46BA-B637-17CBD8D60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67" y="2007704"/>
            <a:ext cx="3765417" cy="32103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2F4CFD-379A-4D4E-A34D-13A75C68FD76}"/>
              </a:ext>
            </a:extLst>
          </p:cNvPr>
          <p:cNvSpPr txBox="1"/>
          <p:nvPr/>
        </p:nvSpPr>
        <p:spPr>
          <a:xfrm>
            <a:off x="767409" y="1806368"/>
            <a:ext cx="6826255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load balancing solution in Azure complements the High Availability for Infrastructure as a Service (IaaS) resources.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Multiple LB solutions are available –  which are regional or global LB solutions (that uses L4, L7 or DNS).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 simple definition –  it’s an Azure resource that monitors more than one identical service to avoid single points of failures.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If one instance fails, the LB is monitoring those instances and automatically selects a healthy instance to send the incoming requests to (only for the instances that are running the service properly).</a:t>
            </a:r>
          </a:p>
        </p:txBody>
      </p:sp>
    </p:spTree>
    <p:extLst>
      <p:ext uri="{BB962C8B-B14F-4D97-AF65-F5344CB8AC3E}">
        <p14:creationId xmlns:p14="http://schemas.microsoft.com/office/powerpoint/2010/main" val="3207370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620E3-92AB-48E0-95D3-4B9CE4184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Application Gateway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9A7EE-C787-4F65-A648-F8A29214D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9922" y="1459683"/>
            <a:ext cx="2948102" cy="46137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670BD6-FA3B-4BAC-9304-2E580AFDBFF9}"/>
              </a:ext>
            </a:extLst>
          </p:cNvPr>
          <p:cNvSpPr txBox="1"/>
          <p:nvPr/>
        </p:nvSpPr>
        <p:spPr>
          <a:xfrm>
            <a:off x="838200" y="1886638"/>
            <a:ext cx="6616148" cy="399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 App Gateway is Layer 7 Load Balancing Solution.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It integrates a Web Application Firewall that uses a series of OWASP rules. This provides protection against common attacks.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configuring multiple resource types (Azure VMs, Scale Sets, Web Apps, External Servers) on this backend pool.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Supports multi-domain and path-based routing.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series of rules specifies the use of session affinity and conditions to monitor instance health and send the traffic to the appropriate instance. </a:t>
            </a:r>
          </a:p>
        </p:txBody>
      </p:sp>
    </p:spTree>
    <p:extLst>
      <p:ext uri="{BB962C8B-B14F-4D97-AF65-F5344CB8AC3E}">
        <p14:creationId xmlns:p14="http://schemas.microsoft.com/office/powerpoint/2010/main" val="171957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A2CE2-1117-486D-B348-BC55EEB1C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Internal and Public Load Balancer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3992D1-EE59-47D1-8893-FA1D98852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72001" y="1439642"/>
            <a:ext cx="2965879" cy="467246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7674DB-EEB2-44C6-B29D-626527B5BA2A}"/>
              </a:ext>
            </a:extLst>
          </p:cNvPr>
          <p:cNvSpPr txBox="1"/>
          <p:nvPr/>
        </p:nvSpPr>
        <p:spPr>
          <a:xfrm>
            <a:off x="762356" y="1795545"/>
            <a:ext cx="7439216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An Azure LB is a Layer 4 (ports) regional Load Balancing Solution.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There are two versions, an Internal one that uses private IPs only and the Public one that manage the request that came from the internet.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 series of LB rules, Health Probes, Backend Pool and NAT Rules need to be configured.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Users can combine the two versions into a single solution (see diagram) to separate the tiers, the one that will manage the traffic from the public, and the one that needs to be more secure under a different subnet or </a:t>
            </a:r>
            <a:r>
              <a:rPr lang="en-US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and under a different NSG restrictive rules.</a:t>
            </a:r>
          </a:p>
        </p:txBody>
      </p:sp>
    </p:spTree>
    <p:extLst>
      <p:ext uri="{BB962C8B-B14F-4D97-AF65-F5344CB8AC3E}">
        <p14:creationId xmlns:p14="http://schemas.microsoft.com/office/powerpoint/2010/main" val="2327968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1BE6C-0F20-4CF0-9DA6-34049E2B8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325367"/>
            <a:ext cx="10515600" cy="1981605"/>
          </a:xfrm>
        </p:spPr>
        <p:txBody>
          <a:bodyPr>
            <a:normAutofit/>
          </a:bodyPr>
          <a:lstStyle/>
          <a:p>
            <a:r>
              <a:rPr lang="en-US" dirty="0"/>
              <a:t>Lesson 5 – Monitor Virtual Networking</a:t>
            </a:r>
          </a:p>
        </p:txBody>
      </p:sp>
    </p:spTree>
    <p:extLst>
      <p:ext uri="{BB962C8B-B14F-4D97-AF65-F5344CB8AC3E}">
        <p14:creationId xmlns:p14="http://schemas.microsoft.com/office/powerpoint/2010/main" val="2041782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775F-FCF5-42DC-BCCB-34FD4975A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Monitor Virtual Networking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1AC6AB-A783-4670-A01F-F9BFB0901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2220" y="2053266"/>
            <a:ext cx="7709877" cy="34079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B9D168-3601-4E46-9444-EE0071D827C3}"/>
              </a:ext>
            </a:extLst>
          </p:cNvPr>
          <p:cNvSpPr txBox="1"/>
          <p:nvPr/>
        </p:nvSpPr>
        <p:spPr>
          <a:xfrm>
            <a:off x="482221" y="1482568"/>
            <a:ext cx="3348681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Azure Monitor service now includes a Networking section that centralizes the user network resources insights.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 monitoring areas:  Network Health and Metrics, Connectivity, Traffic and Diagnostic Toolkit.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can generate topologies and evaluate dependencies.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can also evaluate the traffic by accessing reports from NSGs.</a:t>
            </a:r>
          </a:p>
        </p:txBody>
      </p:sp>
    </p:spTree>
    <p:extLst>
      <p:ext uri="{BB962C8B-B14F-4D97-AF65-F5344CB8AC3E}">
        <p14:creationId xmlns:p14="http://schemas.microsoft.com/office/powerpoint/2010/main" val="88137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93501-7582-4E0A-BCDB-C9222894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Monitor On-Premises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E7FF5-6624-4B72-BC69-16E6A3816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2343"/>
            <a:ext cx="10515600" cy="241882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To monitor on-premises connectivity, users can use Network Performance Monitor which requires creation of the NPM service on top of a Log Analytics Workspace.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Another option, whether users are using S2S VPN with Virtual Network Gateways or ExpressRoute, is using the Network Watcher&gt; VPN Troubleshoot, which is an Azure included service that displays a list of VPN GWs and tunnels and their status. Users can start a Troubleshooting action at any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05EBAA-DE5F-4011-820A-E3A86515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301" y="4001172"/>
            <a:ext cx="7375398" cy="21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91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3A79-F399-45E0-9DEA-A521E31B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Network Performance Monitor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206001-C40C-4C15-9C58-60DA1F07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1673" y="4147587"/>
            <a:ext cx="7668654" cy="21395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357B4B-BCDD-4828-B2A0-B786AC9959B6}"/>
              </a:ext>
            </a:extLst>
          </p:cNvPr>
          <p:cNvSpPr txBox="1"/>
          <p:nvPr/>
        </p:nvSpPr>
        <p:spPr>
          <a:xfrm>
            <a:off x="838200" y="1367339"/>
            <a:ext cx="10971109" cy="278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NPM its a hybrid network monitor solution.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It requires a Log Analytics Workspace which is a separate Azure resource.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Alerts can be configured from this source of analytics.</a:t>
            </a:r>
          </a:p>
          <a:p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3 Main Capabilities: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Performance Monitor – to monitor cloud services and on premises connectivity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Service Connectivity Monitor – to monitor the user perspective to the service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ExpressRoute Monitor – to check end-to-end connectivity between Azure and the on-premise using ExpressRoute</a:t>
            </a:r>
          </a:p>
        </p:txBody>
      </p:sp>
    </p:spTree>
    <p:extLst>
      <p:ext uri="{BB962C8B-B14F-4D97-AF65-F5344CB8AC3E}">
        <p14:creationId xmlns:p14="http://schemas.microsoft.com/office/powerpoint/2010/main" val="2168652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0ED62-CBC0-42EE-A629-6907CC0D9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Network Watcher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D2C503-E7B4-4014-8141-CAC02A059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233" y="1564399"/>
            <a:ext cx="4658901" cy="45610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A6D88C-C807-4581-A581-0A12EF2C3EF7}"/>
              </a:ext>
            </a:extLst>
          </p:cNvPr>
          <p:cNvSpPr txBox="1"/>
          <p:nvPr/>
        </p:nvSpPr>
        <p:spPr>
          <a:xfrm>
            <a:off x="838199" y="1564399"/>
            <a:ext cx="5972034" cy="49284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Provides a set of diagnostic tools for IaaS network resources to find root cause and use the information to fix issues.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can generate a topology for a Virtual Network and its dependencies.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IP flow, users can check network connectivity from a source to a destination.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Next Hop, users can evaluate the routing paths for System routes or User Defined Routes.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VPN troubleshoot displays VPN devices and tunnels status.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Packet Capture, users can create a file that can be used later to apply special tools to analyze traffic from a NIC.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7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67A8-8B9E-4185-B3C3-3F05EA074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Implement and Manage Virtual Networking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218C6-10A1-456C-903B-BDDDFCECD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0906" y="1518748"/>
            <a:ext cx="626392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F4139-F638-4689-85B1-6486A026B1EE}"/>
              </a:ext>
            </a:extLst>
          </p:cNvPr>
          <p:cNvSpPr txBox="1"/>
          <p:nvPr/>
        </p:nvSpPr>
        <p:spPr>
          <a:xfrm>
            <a:off x="629751" y="2156311"/>
            <a:ext cx="4921155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Used to communicate Azure resources in the same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or across different ones (also across hybrid connections).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Uses the same terminology as a physical network (IPv4, IPv6, Subnetting, Public and Private IP addresses).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its dependencies must be in the same Azure datacenter (region).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can be created using the Azure Portal, PowerShell or CLI commands, REST API, and SDKs.</a:t>
            </a:r>
          </a:p>
        </p:txBody>
      </p:sp>
    </p:spTree>
    <p:extLst>
      <p:ext uri="{BB962C8B-B14F-4D97-AF65-F5344CB8AC3E}">
        <p14:creationId xmlns:p14="http://schemas.microsoft.com/office/powerpoint/2010/main" val="1939382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E13E-0AED-4F1A-A10C-C8453475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732571"/>
          </a:xfrm>
        </p:spPr>
        <p:txBody>
          <a:bodyPr>
            <a:normAutofit/>
          </a:bodyPr>
          <a:lstStyle/>
          <a:p>
            <a:r>
              <a:rPr lang="en-US" dirty="0"/>
              <a:t>Lesson 6 – Connect On Premises Network with</a:t>
            </a:r>
            <a:br>
              <a:rPr lang="en-US" dirty="0"/>
            </a:br>
            <a:r>
              <a:rPr lang="en-US" dirty="0" err="1"/>
              <a:t>AzureVirtual</a:t>
            </a:r>
            <a:r>
              <a:rPr lang="en-US" dirty="0"/>
              <a:t> Networks</a:t>
            </a:r>
          </a:p>
        </p:txBody>
      </p:sp>
    </p:spTree>
    <p:extLst>
      <p:ext uri="{BB962C8B-B14F-4D97-AF65-F5344CB8AC3E}">
        <p14:creationId xmlns:p14="http://schemas.microsoft.com/office/powerpoint/2010/main" val="3831040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F919-8991-4337-9A9F-FE4044A47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Connect On-Premises Network with Azure Virtual Networks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621FC9-2091-4E14-9B87-1FF1D7CA5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8430" y="2509856"/>
            <a:ext cx="6741562" cy="276130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292D7-81DB-4B87-9B7D-FDC912B4AE71}"/>
              </a:ext>
            </a:extLst>
          </p:cNvPr>
          <p:cNvSpPr txBox="1"/>
          <p:nvPr/>
        </p:nvSpPr>
        <p:spPr>
          <a:xfrm>
            <a:off x="838200" y="2009596"/>
            <a:ext cx="4269228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 Virtual Network Gateway is required to connect an on-premise network to an Azure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 Azure VPN GW can be connected to an on-premise VPN GW that supports IPSEC S2S protocols to create an encrypted tunnel.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There is a version of an Azure VPN GW for ExpressRoute connections.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 either case, the same Azure VPN GW is required.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 Azure Virtual Network GW needs to be connected to a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and requires a special Gateway Subnet to work properly.</a:t>
            </a:r>
          </a:p>
        </p:txBody>
      </p:sp>
    </p:spTree>
    <p:extLst>
      <p:ext uri="{BB962C8B-B14F-4D97-AF65-F5344CB8AC3E}">
        <p14:creationId xmlns:p14="http://schemas.microsoft.com/office/powerpoint/2010/main" val="1818739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AEDD-FA53-48FA-A927-B298665A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VPN Gateway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52478-C3D3-4283-9BC4-D5091D6E1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750124"/>
            <a:ext cx="7553325" cy="4133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43BD0-B371-429D-8409-64E8847E7762}"/>
              </a:ext>
            </a:extLst>
          </p:cNvPr>
          <p:cNvSpPr txBox="1"/>
          <p:nvPr/>
        </p:nvSpPr>
        <p:spPr>
          <a:xfrm>
            <a:off x="253045" y="1881436"/>
            <a:ext cx="4385630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b="1" dirty="0">
                <a:solidFill>
                  <a:srgbClr val="007DF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Azure Virtual Network Gateway can be used for 3 different types of connections: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to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Connections –  establish a link with 2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VNets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in Azure.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VPN Site to Site – establish a secure connection from a </a:t>
            </a:r>
            <a:r>
              <a:rPr lang="en-US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 in Azure to a Network in the on-premise or another cloud.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ExpressRoute – requires association to the organization that is already subscribed to ExpressRoute, then users can use the Azure VPN GW to connect to Networks in the on-premise.</a:t>
            </a:r>
          </a:p>
        </p:txBody>
      </p:sp>
    </p:spTree>
    <p:extLst>
      <p:ext uri="{BB962C8B-B14F-4D97-AF65-F5344CB8AC3E}">
        <p14:creationId xmlns:p14="http://schemas.microsoft.com/office/powerpoint/2010/main" val="1025706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14639-2C00-4962-B6F0-C4C118A5A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ExpressRoute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BDA0FF-DAAB-4CF8-9D16-428A407A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4143" y="3606432"/>
            <a:ext cx="6794724" cy="27193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2510CF-4CA0-4497-940E-609932E73C51}"/>
              </a:ext>
            </a:extLst>
          </p:cNvPr>
          <p:cNvSpPr txBox="1"/>
          <p:nvPr/>
        </p:nvSpPr>
        <p:spPr>
          <a:xfrm>
            <a:off x="1017104" y="1497741"/>
            <a:ext cx="10157791" cy="2195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ExpressRoute is a special connection that a Connectivity Provider in the user’s area has that works in partnership with Microsoft to configure the infrastructure in their facilities to receive a private link (which is an extension to the Microsoft network).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No internet or public connections are required – internal communication and encryption are used by default.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There are different plans for the bandwidth (up to 10Gbps).</a:t>
            </a:r>
          </a:p>
        </p:txBody>
      </p:sp>
    </p:spTree>
    <p:extLst>
      <p:ext uri="{BB962C8B-B14F-4D97-AF65-F5344CB8AC3E}">
        <p14:creationId xmlns:p14="http://schemas.microsoft.com/office/powerpoint/2010/main" val="2935350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2BAE-42BB-4790-AD4F-545CF2D8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Virtual WAN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4AA114-4E7A-4A8F-8DA8-C000CBA8C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3919" y="1690688"/>
            <a:ext cx="400027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41394E-F992-4F17-8B67-62C45EEECFA4}"/>
              </a:ext>
            </a:extLst>
          </p:cNvPr>
          <p:cNvSpPr txBox="1"/>
          <p:nvPr/>
        </p:nvSpPr>
        <p:spPr>
          <a:xfrm>
            <a:off x="838200" y="2087113"/>
            <a:ext cx="6390861" cy="4072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Azure Virtual WAN is a resource that concentrates any type of connection supported in Azure for the purpose of simplifying the connectivity and troubleshooting process.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From Virtual WAN, users can create new connections (Peers, VPN S2S Tunnels, VPN P2S, ExpressRoute) to manage and troubleshoot connections.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Segoe UI" panose="020B0502040204020203" pitchFamily="34" charset="0"/>
                <a:cs typeface="Segoe UI" panose="020B0502040204020203" pitchFamily="34" charset="0"/>
              </a:rPr>
              <a:t>The central hub allows transitivity between the endpoints.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40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DCF4E-CC1A-4B6F-9FA9-24BAD51C1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Create and Configure </a:t>
            </a:r>
            <a:r>
              <a:rPr lang="en-US" noProof="0" dirty="0" err="1"/>
              <a:t>VNet</a:t>
            </a:r>
            <a:r>
              <a:rPr lang="en-US" noProof="0" dirty="0"/>
              <a:t> Peering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065424-D198-40C1-B169-9D633BE75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9639" y="3221624"/>
            <a:ext cx="7915275" cy="30765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C61DA-A487-42A4-B24C-DFC95B9CAC85}"/>
              </a:ext>
            </a:extLst>
          </p:cNvPr>
          <p:cNvSpPr txBox="1"/>
          <p:nvPr/>
        </p:nvSpPr>
        <p:spPr>
          <a:xfrm>
            <a:off x="838200" y="1690688"/>
            <a:ext cx="10783956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Allows configuration of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-to-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connection with high performance, and better security by using the internal Azure backbone network.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Regional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in the same Azure Datacenter) and Global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in different Datacenters).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only requirement is to avoid overlapping address spaces between source and destination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874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023F-C7DC-4734-983D-52B1B321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Configure Private and Public IP Addresses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A76060-59F4-4461-9117-197D969F8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128" y="2788205"/>
            <a:ext cx="5765156" cy="18205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81EF92-C225-4811-8B2A-CA9C19ABA25B}"/>
              </a:ext>
            </a:extLst>
          </p:cNvPr>
          <p:cNvSpPr txBox="1"/>
          <p:nvPr/>
        </p:nvSpPr>
        <p:spPr>
          <a:xfrm>
            <a:off x="960388" y="2013092"/>
            <a:ext cx="4962740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private IP address (static or dynamic) is used to communicate network resources internally, either by resources within the same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or across different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using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VNet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peerings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VPN GWs, or ExpressRoute.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 public IP address is used to communicate to the public (internet) (this can be assigned dynamically or statically).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IP addresses can be assigned to Azure VMs, Load Balancers, and VPN Gateways.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most common IP address association happens at the Network Interface Card level.</a:t>
            </a:r>
          </a:p>
        </p:txBody>
      </p:sp>
    </p:spTree>
    <p:extLst>
      <p:ext uri="{BB962C8B-B14F-4D97-AF65-F5344CB8AC3E}">
        <p14:creationId xmlns:p14="http://schemas.microsoft.com/office/powerpoint/2010/main" val="308216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8599-5424-423C-B174-811320F82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Network Routes, Interfaces,</a:t>
            </a:r>
            <a:br>
              <a:rPr lang="en-US" noProof="0" dirty="0"/>
            </a:br>
            <a:r>
              <a:rPr lang="en-US" noProof="0" dirty="0"/>
              <a:t>Subnets &amp; </a:t>
            </a:r>
            <a:r>
              <a:rPr lang="en-US" noProof="0" dirty="0" err="1"/>
              <a:t>VNets</a:t>
            </a:r>
            <a:endParaRPr lang="en-US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D25F1-FF3F-4234-BA43-42B0ACDBD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2167" y="2212397"/>
            <a:ext cx="8267700" cy="36766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1FB212-BAA1-440A-A3F3-6693CD1B2A6A}"/>
              </a:ext>
            </a:extLst>
          </p:cNvPr>
          <p:cNvSpPr txBox="1"/>
          <p:nvPr/>
        </p:nvSpPr>
        <p:spPr>
          <a:xfrm>
            <a:off x="569267" y="2026215"/>
            <a:ext cx="3156732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Azure uses a default system route table to automatically send the traffic to the destination.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By using a User Defined Route, users can override the system route to force the traffic to a Network Virtual Appliance for traffic inspection.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UDR need to be associated to a Subnet.</a:t>
            </a:r>
          </a:p>
        </p:txBody>
      </p:sp>
    </p:spTree>
    <p:extLst>
      <p:ext uri="{BB962C8B-B14F-4D97-AF65-F5344CB8AC3E}">
        <p14:creationId xmlns:p14="http://schemas.microsoft.com/office/powerpoint/2010/main" val="2116325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DD8F-0CE0-48C1-BDC7-209DE9A9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205" y="325367"/>
            <a:ext cx="10515600" cy="1924884"/>
          </a:xfrm>
        </p:spPr>
        <p:txBody>
          <a:bodyPr>
            <a:normAutofit/>
          </a:bodyPr>
          <a:lstStyle/>
          <a:p>
            <a:r>
              <a:rPr lang="en-US" dirty="0"/>
              <a:t>Lesson 2 – Configure Name Resolution</a:t>
            </a:r>
          </a:p>
        </p:txBody>
      </p:sp>
    </p:spTree>
    <p:extLst>
      <p:ext uri="{BB962C8B-B14F-4D97-AF65-F5344CB8AC3E}">
        <p14:creationId xmlns:p14="http://schemas.microsoft.com/office/powerpoint/2010/main" val="2487158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3E73-178B-4E0D-9025-FA998FDD8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Configure Name Resolution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64A035-D36B-4145-BAAC-12C6DD0A8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690688"/>
            <a:ext cx="592160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C01B4-944B-4C61-879E-8F1352C65265}"/>
              </a:ext>
            </a:extLst>
          </p:cNvPr>
          <p:cNvSpPr txBox="1"/>
          <p:nvPr/>
        </p:nvSpPr>
        <p:spPr>
          <a:xfrm>
            <a:off x="536196" y="2029872"/>
            <a:ext cx="4956313" cy="367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Name resolution allows users to use a DNS as a service to resolve FQDNs to private or public IPs.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Users can use a Private zone that allows them to resolve names to private IPs.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Alternatively, users can use a Public zone to resolve names to public IPs.</a:t>
            </a:r>
          </a:p>
        </p:txBody>
      </p:sp>
    </p:spTree>
    <p:extLst>
      <p:ext uri="{BB962C8B-B14F-4D97-AF65-F5344CB8AC3E}">
        <p14:creationId xmlns:p14="http://schemas.microsoft.com/office/powerpoint/2010/main" val="3415811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1372-3CC5-45A1-A374-DCFD1374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noProof="0" dirty="0"/>
              <a:t>Azure DNS and Custom 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8EF4F8-57C9-4214-A8FF-F8F16B954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4891" y="2179315"/>
            <a:ext cx="5988909" cy="37517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384741-2354-48B4-AFCF-9B34B2327DC8}"/>
              </a:ext>
            </a:extLst>
          </p:cNvPr>
          <p:cNvSpPr txBox="1"/>
          <p:nvPr/>
        </p:nvSpPr>
        <p:spPr>
          <a:xfrm>
            <a:off x="435529" y="1813561"/>
            <a:ext cx="4431957" cy="44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This is a hosting DNS service for name resolution.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Users can manage their DNS records in Azure.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Azure uses its global network of DNS servers that provide High Availability and the best performance.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 infrastructure is needed to manage and operate.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same administration tools are used like any other Azure resource (Az portal, PowerShell or CLI commands, REST API and SDKs).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02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zAdmin" id="{51CD8911-B544-4122-AA81-BBC797B0E08B}" vid="{2694F5EC-68E2-4ED2-80C6-079230E23D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AzAdmin</Template>
  <TotalTime>21</TotalTime>
  <Words>2237</Words>
  <Application>Microsoft Office PowerPoint</Application>
  <PresentationFormat>Widescreen</PresentationFormat>
  <Paragraphs>209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Office Theme</vt:lpstr>
      <vt:lpstr>Module 04 – Configure &amp; Manage Virtual Networking</vt:lpstr>
      <vt:lpstr>Lesson 1 – Implement &amp; Manage Virtual Networking</vt:lpstr>
      <vt:lpstr>Implement and Manage Virtual Networking</vt:lpstr>
      <vt:lpstr>Create and Configure VNet Peering</vt:lpstr>
      <vt:lpstr>Configure Private and Public IP Addresses</vt:lpstr>
      <vt:lpstr>Network Routes, Interfaces, Subnets &amp; VNets</vt:lpstr>
      <vt:lpstr>Lesson 2 – Configure Name Resolution</vt:lpstr>
      <vt:lpstr>Configure Name Resolution</vt:lpstr>
      <vt:lpstr>Azure DNS and Custom Settings</vt:lpstr>
      <vt:lpstr>DNS Zones</vt:lpstr>
      <vt:lpstr>Lesson 3 – Secure Access to Virtual Networks</vt:lpstr>
      <vt:lpstr>Secure Access to Virtual Networks</vt:lpstr>
      <vt:lpstr>Secure Access to Virtual Networks</vt:lpstr>
      <vt:lpstr>Network Security Rules</vt:lpstr>
      <vt:lpstr>Create NSG</vt:lpstr>
      <vt:lpstr>Associate NSG</vt:lpstr>
      <vt:lpstr>Evaluate NSG Rules</vt:lpstr>
      <vt:lpstr>Application Security Groups</vt:lpstr>
      <vt:lpstr>Azure Firewall</vt:lpstr>
      <vt:lpstr>Azure Bastion Service</vt:lpstr>
      <vt:lpstr>Lesson 4 – Configure Load Balancing</vt:lpstr>
      <vt:lpstr>Configure Load Balancing</vt:lpstr>
      <vt:lpstr>Application Gateway</vt:lpstr>
      <vt:lpstr>Internal and Public Load Balancer</vt:lpstr>
      <vt:lpstr>Lesson 5 – Monitor Virtual Networking</vt:lpstr>
      <vt:lpstr>Monitor Virtual Networking</vt:lpstr>
      <vt:lpstr>Monitor On-Premises Connectivity</vt:lpstr>
      <vt:lpstr>Network Performance Monitor</vt:lpstr>
      <vt:lpstr>Network Watcher</vt:lpstr>
      <vt:lpstr>Lesson 6 – Connect On Premises Network with AzureVirtual Networks</vt:lpstr>
      <vt:lpstr>Connect On-Premises Network with Azure Virtual Networks</vt:lpstr>
      <vt:lpstr>Azure VPN Gateway</vt:lpstr>
      <vt:lpstr>ExpressRoute</vt:lpstr>
      <vt:lpstr>Azure Virtual WAN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04 – Configure &amp; Manage Virtual Networking</dc:title>
  <dc:creator>Shannon Madden</dc:creator>
  <cp:lastModifiedBy>Shannon Madden</cp:lastModifiedBy>
  <cp:revision>3</cp:revision>
  <dcterms:created xsi:type="dcterms:W3CDTF">2021-01-29T16:56:26Z</dcterms:created>
  <dcterms:modified xsi:type="dcterms:W3CDTF">2021-01-29T17:17:26Z</dcterms:modified>
</cp:coreProperties>
</file>